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88163" cy="100187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0D0"/>
    <a:srgbClr val="9E1E98"/>
    <a:srgbClr val="2E88DA"/>
    <a:srgbClr val="FFCC66"/>
    <a:srgbClr val="31C3D7"/>
    <a:srgbClr val="FFFF66"/>
    <a:srgbClr val="DFBBFD"/>
    <a:srgbClr val="4394DD"/>
    <a:srgbClr val="B121AA"/>
    <a:srgbClr val="278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218" autoAdjust="0"/>
  </p:normalViewPr>
  <p:slideViewPr>
    <p:cSldViewPr>
      <p:cViewPr varScale="1">
        <p:scale>
          <a:sx n="78" d="100"/>
          <a:sy n="78" d="100"/>
        </p:scale>
        <p:origin x="80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80536-7EEB-4BE8-864B-04B9D799C87B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A1994-F9AE-4A1B-8A5E-14EEA4337CD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645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6A1994-F9AE-4A1B-8A5E-14EEA4337CDC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74058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DE74BD0-A550-4437-C340-8D4EF00ECE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5FE0F66A-0EC8-236A-619B-E73A9B1CD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A77A89E-DA7B-8B0D-321F-D0F0400DF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B391D1E-3C0D-50E4-FCF8-5C0944A15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9F229A6-E6DB-3D52-6249-33A8C18AE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9239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B2F6D6E-B11C-CAF5-6566-6056F8644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704418E8-0B02-5A9E-B4A4-731C0954D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092C5CD-0C6F-606B-0149-D523DDA03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DBD61EC-B506-0769-D591-712771311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55ADE31-5D41-C091-1262-9201C9AE0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4817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E7DDA758-CF08-83A8-7B92-BF796CB57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B1D7C3AA-B329-977C-0970-36416F8E8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B5F9584-59E6-85AE-0EF6-03D9101F4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31CA4E9-EEDA-8878-B499-272207355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AD04AB3-8F4D-B91A-6F1E-E059D2005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298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8FCE082-806E-B818-B831-46319D814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280AC0F-9B21-63BC-0D0D-283A7ED38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844A911-E58F-6F97-F8DA-ED8010D2E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72802E9-869F-1A9B-DEDE-DACF6B416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EEE2D17-4AF1-D587-05C9-5C0CA1EDE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103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983F105-298E-CEC8-26EA-37E8D852B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A460378-86ED-C9C7-3B94-3762560BF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A94DCC3-C148-B932-BBD1-6C71F55B1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A0507AB-3D0E-278B-BE5C-E319E6700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71903DC-ED54-DE55-55C6-70EEE55E0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67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FE4C3F0-B064-50C0-9CBD-742DA6FDA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600D5F8-5150-EBF2-1A2A-1E8A444A8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3B4FD0B-B978-86B4-0321-F307846DB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77FBAE65-2E05-9057-1D1D-E5CC37D5F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E151273F-8085-0201-2DFB-0F23BC6B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9D5E3043-FDBA-9176-50D0-384E09A08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73303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6389A23-7C47-C837-C7EC-064585A1C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C3C0ACF-8894-B71B-111E-0F2CE42E8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F98F66DE-A3A9-3136-DF09-B5F7A167D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5B26515F-A1EC-FF22-CEDD-1DB5F198B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BD9906A8-9A01-C1F8-1235-25F659065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10157964-4765-69A3-208B-7EA15A64A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0025116A-1546-F395-60A3-2CC8C841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A1D4AB77-2C9D-11D0-F898-B6BFA73C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8252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49136B8-3DFA-6659-E426-AEF49745D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EB720C4D-0401-29F5-41D5-42F4E1704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11CF2E43-512B-2680-35EF-69B1411BE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E6F2F175-9E90-3475-5000-9DC3A48D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0279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F8F19EC1-3A36-541C-CDA0-FB9F0A614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5E3AF436-107C-0050-A268-BE896350E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A87FF62-FE84-69C3-4665-7691803D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91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EA3A5D7-2B17-DE50-AA31-9B14FF4A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E411D13-B190-27A8-33B1-7817D3444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32A1258-3115-E77B-DB69-0515FEC38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0548700B-59A8-15F0-32D8-24E1C84BE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D2E66F3-1575-4376-0344-AFC0AFEF7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EBE5C2E-581A-1D1D-1985-545087CBC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2048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65D78E8-EA63-7961-E719-321416116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D7ADDE17-1871-28A8-E5B0-4B211E89B9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F107E566-7E85-525F-3D83-9AC4E2F96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6A3A86F5-1896-08AD-1F70-014CA7149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CE1C8A5-B389-3B85-7332-4F694946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B2E79BA-E43B-6D97-13C7-24F2CF649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9570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6F194B2E-52B8-2A4B-0484-25F7BDAC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5903EE88-D487-3DFD-F50F-B7DB70AB7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D8EAF3D-D813-475E-738D-DC0A1A28B3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D7207-CA81-4BCA-AB7B-2F76CB75C0EA}" type="datetimeFigureOut">
              <a:rPr lang="th-TH" smtClean="0"/>
              <a:t>24/10/66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713EECA-4DBA-AA7C-5B0C-9BF9796F2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16B10C50-975D-183D-00F9-B487B6BAB1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3454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package" Target="../embeddings/Microsoft_Excel_Worksheet.xlsx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สี่เหลี่ยมผืนผ้า: มุมมน 21">
            <a:extLst>
              <a:ext uri="{FF2B5EF4-FFF2-40B4-BE49-F238E27FC236}">
                <a16:creationId xmlns:a16="http://schemas.microsoft.com/office/drawing/2014/main" id="{BCAE0FCE-4DE8-B5F3-1C7B-FBCF5D5A098F}"/>
              </a:ext>
            </a:extLst>
          </p:cNvPr>
          <p:cNvSpPr/>
          <p:nvPr/>
        </p:nvSpPr>
        <p:spPr>
          <a:xfrm>
            <a:off x="156000" y="99000"/>
            <a:ext cx="7335000" cy="990000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สรุปสถานการณ์อุทกภัยจังหวัดร้อยเอ็ด</a:t>
            </a:r>
            <a:endParaRPr lang="th-TH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3" name="รูปภาพ 22">
            <a:extLst>
              <a:ext uri="{FF2B5EF4-FFF2-40B4-BE49-F238E27FC236}">
                <a16:creationId xmlns:a16="http://schemas.microsoft.com/office/drawing/2014/main" id="{8454315D-7CA8-27B1-D37F-CAEBAD4D43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000" y="189000"/>
            <a:ext cx="765000" cy="765000"/>
          </a:xfrm>
          <a:prstGeom prst="rect">
            <a:avLst/>
          </a:prstGeom>
        </p:spPr>
      </p:pic>
      <p:pic>
        <p:nvPicPr>
          <p:cNvPr id="24" name="รูปภาพ 23">
            <a:extLst>
              <a:ext uri="{FF2B5EF4-FFF2-40B4-BE49-F238E27FC236}">
                <a16:creationId xmlns:a16="http://schemas.microsoft.com/office/drawing/2014/main" id="{912A8E5C-799B-C441-9386-D31492C74E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6000" y="189000"/>
            <a:ext cx="551818" cy="783928"/>
          </a:xfrm>
          <a:prstGeom prst="rect">
            <a:avLst/>
          </a:prstGeom>
        </p:spPr>
      </p:pic>
      <p:sp>
        <p:nvSpPr>
          <p:cNvPr id="25" name="กล่องข้อความ 24">
            <a:extLst>
              <a:ext uri="{FF2B5EF4-FFF2-40B4-BE49-F238E27FC236}">
                <a16:creationId xmlns:a16="http://schemas.microsoft.com/office/drawing/2014/main" id="{D6496C0A-71A5-E2A8-83BB-B845CBD127FF}"/>
              </a:ext>
            </a:extLst>
          </p:cNvPr>
          <p:cNvSpPr txBox="1"/>
          <p:nvPr/>
        </p:nvSpPr>
        <p:spPr>
          <a:xfrm>
            <a:off x="3981000" y="729000"/>
            <a:ext cx="23160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ประจำวันที่ </a:t>
            </a:r>
            <a:r>
              <a: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24</a:t>
            </a:r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ธันวาคม 2564 </a:t>
            </a:r>
            <a:r>
              <a: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09:00 </a:t>
            </a:r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น.</a:t>
            </a:r>
            <a:endParaRPr lang="th-TH" sz="1400" dirty="0"/>
          </a:p>
        </p:txBody>
      </p:sp>
      <p:sp>
        <p:nvSpPr>
          <p:cNvPr id="26" name="กล่องข้อความ 12">
            <a:extLst>
              <a:ext uri="{FF2B5EF4-FFF2-40B4-BE49-F238E27FC236}">
                <a16:creationId xmlns:a16="http://schemas.microsoft.com/office/drawing/2014/main" id="{49DF96FA-1F71-2238-9019-3E54F74FE304}"/>
              </a:ext>
            </a:extLst>
          </p:cNvPr>
          <p:cNvSpPr txBox="1"/>
          <p:nvPr/>
        </p:nvSpPr>
        <p:spPr>
          <a:xfrm>
            <a:off x="7581000" y="324000"/>
            <a:ext cx="333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600" dirty="0">
                <a:solidFill>
                  <a:srgbClr val="002060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ฝ่ายเลขานุการศูนย์บัญชาการเหตุการณ์อุทกภัยฯ</a:t>
            </a:r>
          </a:p>
          <a:p>
            <a:pPr algn="r"/>
            <a:r>
              <a:rPr lang="th-TH" sz="1600" dirty="0">
                <a:solidFill>
                  <a:srgbClr val="002060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สำนักงานป้องกันและบรรเทาสาธารณภัย </a:t>
            </a:r>
          </a:p>
          <a:p>
            <a:pPr algn="r"/>
            <a:r>
              <a:rPr lang="th-TH" sz="1600" dirty="0">
                <a:solidFill>
                  <a:srgbClr val="002060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จังหวัดร้อยเอ็ด โทร. 0 4351 3097</a:t>
            </a:r>
          </a:p>
        </p:txBody>
      </p:sp>
      <p:pic>
        <p:nvPicPr>
          <p:cNvPr id="27" name="รูปภาพ 26">
            <a:extLst>
              <a:ext uri="{FF2B5EF4-FFF2-40B4-BE49-F238E27FC236}">
                <a16:creationId xmlns:a16="http://schemas.microsoft.com/office/drawing/2014/main" id="{9867C56C-E163-A262-1259-0536CD5AAC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41500" y="99000"/>
            <a:ext cx="1039500" cy="990000"/>
          </a:xfrm>
          <a:prstGeom prst="rect">
            <a:avLst/>
          </a:prstGeom>
          <a:effectLst>
            <a:glow rad="88900">
              <a:srgbClr val="FFC000"/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3" name="แผนผังลำดับงาน: ตัวเชื่อมต่อ 32">
            <a:extLst>
              <a:ext uri="{FF2B5EF4-FFF2-40B4-BE49-F238E27FC236}">
                <a16:creationId xmlns:a16="http://schemas.microsoft.com/office/drawing/2014/main" id="{D73F31C3-7B08-199B-DC84-95078FCD4BD0}"/>
              </a:ext>
            </a:extLst>
          </p:cNvPr>
          <p:cNvSpPr/>
          <p:nvPr/>
        </p:nvSpPr>
        <p:spPr>
          <a:xfrm>
            <a:off x="357675" y="1260943"/>
            <a:ext cx="929651" cy="917523"/>
          </a:xfrm>
          <a:prstGeom prst="flowChartConnector">
            <a:avLst/>
          </a:prstGeom>
          <a:solidFill>
            <a:schemeClr val="bg1"/>
          </a:solidFill>
          <a:ln w="57150">
            <a:solidFill>
              <a:schemeClr val="accent6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11</a:t>
            </a:r>
            <a:endParaRPr lang="th-TH" sz="2000" b="1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0" algn="ctr"/>
            <a:r>
              <a:rPr lang="th-TH" sz="2000" b="1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อำเภอ</a:t>
            </a:r>
            <a:endParaRPr lang="th-TH" dirty="0"/>
          </a:p>
        </p:txBody>
      </p:sp>
      <p:sp>
        <p:nvSpPr>
          <p:cNvPr id="34" name="แผนผังลำดับงาน: ตัวเชื่อมต่อ 33">
            <a:extLst>
              <a:ext uri="{FF2B5EF4-FFF2-40B4-BE49-F238E27FC236}">
                <a16:creationId xmlns:a16="http://schemas.microsoft.com/office/drawing/2014/main" id="{E1E2A830-9B7A-5BE3-0587-C297DB45F579}"/>
              </a:ext>
            </a:extLst>
          </p:cNvPr>
          <p:cNvSpPr/>
          <p:nvPr/>
        </p:nvSpPr>
        <p:spPr>
          <a:xfrm>
            <a:off x="356495" y="2259000"/>
            <a:ext cx="929651" cy="917523"/>
          </a:xfrm>
          <a:prstGeom prst="flowChartConnector">
            <a:avLst/>
          </a:prstGeom>
          <a:solidFill>
            <a:schemeClr val="bg1"/>
          </a:solidFill>
          <a:ln w="57150">
            <a:solidFill>
              <a:schemeClr val="accent5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52</a:t>
            </a:r>
            <a:endParaRPr lang="th-TH" sz="20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0" algn="ctr"/>
            <a:r>
              <a:rPr lang="th-TH" sz="20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ตำบล</a:t>
            </a:r>
          </a:p>
        </p:txBody>
      </p:sp>
      <p:sp>
        <p:nvSpPr>
          <p:cNvPr id="37" name="แผนผังลำดับงาน: ตัวเชื่อมต่อ 36">
            <a:extLst>
              <a:ext uri="{FF2B5EF4-FFF2-40B4-BE49-F238E27FC236}">
                <a16:creationId xmlns:a16="http://schemas.microsoft.com/office/drawing/2014/main" id="{41B3DEF6-2684-1497-1531-57C10F2FB1F9}"/>
              </a:ext>
            </a:extLst>
          </p:cNvPr>
          <p:cNvSpPr/>
          <p:nvPr/>
        </p:nvSpPr>
        <p:spPr>
          <a:xfrm>
            <a:off x="348439" y="3276477"/>
            <a:ext cx="929651" cy="917523"/>
          </a:xfrm>
          <a:prstGeom prst="flowChartConnector">
            <a:avLst/>
          </a:prstGeom>
          <a:solidFill>
            <a:schemeClr val="bg1"/>
          </a:solidFill>
          <a:ln w="57150"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8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400</a:t>
            </a:r>
            <a:endParaRPr lang="th-TH" sz="1800" b="1" dirty="0">
              <a:solidFill>
                <a:schemeClr val="accent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0" algn="ctr"/>
            <a:r>
              <a:rPr lang="th-TH" sz="18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หมู่บ้าน</a:t>
            </a:r>
          </a:p>
        </p:txBody>
      </p:sp>
      <p:sp>
        <p:nvSpPr>
          <p:cNvPr id="38" name="แผนผังลำดับงาน: ตัวเชื่อมต่อ 37">
            <a:extLst>
              <a:ext uri="{FF2B5EF4-FFF2-40B4-BE49-F238E27FC236}">
                <a16:creationId xmlns:a16="http://schemas.microsoft.com/office/drawing/2014/main" id="{3F7F4B24-3297-4F6B-3774-F912C109E8EA}"/>
              </a:ext>
            </a:extLst>
          </p:cNvPr>
          <p:cNvSpPr/>
          <p:nvPr/>
        </p:nvSpPr>
        <p:spPr>
          <a:xfrm>
            <a:off x="311495" y="4284000"/>
            <a:ext cx="1014505" cy="1035252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9E1E98"/>
            </a:solidFill>
          </a:ln>
          <a:effectLst>
            <a:glow rad="127000">
              <a:srgbClr val="D830D0"/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 dirty="0">
                <a:solidFill>
                  <a:srgbClr val="D830D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13,419</a:t>
            </a:r>
            <a:r>
              <a:rPr lang="th-TH" sz="2000" b="1" dirty="0">
                <a:solidFill>
                  <a:srgbClr val="D830D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หลัง</a:t>
            </a:r>
          </a:p>
        </p:txBody>
      </p:sp>
      <p:sp>
        <p:nvSpPr>
          <p:cNvPr id="40" name="แผนผังลำดับงาน: ตัวเชื่อมต่อ 39">
            <a:extLst>
              <a:ext uri="{FF2B5EF4-FFF2-40B4-BE49-F238E27FC236}">
                <a16:creationId xmlns:a16="http://schemas.microsoft.com/office/drawing/2014/main" id="{6251E3B6-588B-F817-C8F0-EE995C7B9425}"/>
              </a:ext>
            </a:extLst>
          </p:cNvPr>
          <p:cNvSpPr/>
          <p:nvPr/>
        </p:nvSpPr>
        <p:spPr>
          <a:xfrm>
            <a:off x="356495" y="5679000"/>
            <a:ext cx="929651" cy="917523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  <a:effectLst>
            <a:glow rad="127000">
              <a:srgbClr val="FF0000"/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h-TH" sz="16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เสียชีวิต</a:t>
            </a:r>
          </a:p>
          <a:p>
            <a:pPr lvl="0" algn="ctr"/>
            <a:r>
              <a:rPr lang="th-TH" sz="16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คน</a:t>
            </a:r>
            <a:endParaRPr lang="th-TH" sz="2800" b="1" dirty="0">
              <a:solidFill>
                <a:schemeClr val="accent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1" name="ลูกศร: รูปห้าเหลี่ยม 40">
            <a:extLst>
              <a:ext uri="{FF2B5EF4-FFF2-40B4-BE49-F238E27FC236}">
                <a16:creationId xmlns:a16="http://schemas.microsoft.com/office/drawing/2014/main" id="{7AF08FC6-282E-5D75-DCE1-B67663786A38}"/>
              </a:ext>
            </a:extLst>
          </p:cNvPr>
          <p:cNvSpPr/>
          <p:nvPr/>
        </p:nvSpPr>
        <p:spPr>
          <a:xfrm>
            <a:off x="2025262" y="1269000"/>
            <a:ext cx="2045738" cy="357477"/>
          </a:xfrm>
          <a:prstGeom prst="homePlate">
            <a:avLst/>
          </a:prstGeom>
          <a:solidFill>
            <a:schemeClr val="accent6"/>
          </a:solidFill>
          <a:ln>
            <a:solidFill>
              <a:srgbClr val="D830D0"/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9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ด้านเกษตร </a:t>
            </a:r>
            <a:r>
              <a:rPr lang="en-US" sz="19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107</a:t>
            </a:r>
            <a:r>
              <a:rPr lang="en-US" sz="1900" b="1" dirty="0">
                <a:solidFill>
                  <a:schemeClr val="bg1"/>
                </a:solidFill>
                <a:latin typeface="TH Sarabun New" pitchFamily="34" charset="-34"/>
                <a:cs typeface="+mn-cs"/>
              </a:rPr>
              <a:t>,337</a:t>
            </a:r>
            <a:r>
              <a:rPr lang="en-US" sz="1900" b="1" dirty="0">
                <a:solidFill>
                  <a:schemeClr val="bg1"/>
                </a:solidFill>
                <a:latin typeface="TH Sarabun New" pitchFamily="34" charset="-34"/>
              </a:rPr>
              <a:t>.75</a:t>
            </a:r>
            <a:r>
              <a:rPr lang="th-TH" sz="19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ไร่</a:t>
            </a:r>
          </a:p>
        </p:txBody>
      </p:sp>
      <p:sp>
        <p:nvSpPr>
          <p:cNvPr id="42" name="ลูกศร: รูปห้าเหลี่ยม 41">
            <a:extLst>
              <a:ext uri="{FF2B5EF4-FFF2-40B4-BE49-F238E27FC236}">
                <a16:creationId xmlns:a16="http://schemas.microsoft.com/office/drawing/2014/main" id="{D6CF4377-E31E-4576-9568-86B31B46BDC0}"/>
              </a:ext>
            </a:extLst>
          </p:cNvPr>
          <p:cNvSpPr/>
          <p:nvPr/>
        </p:nvSpPr>
        <p:spPr>
          <a:xfrm>
            <a:off x="2025262" y="1721523"/>
            <a:ext cx="1979356" cy="357477"/>
          </a:xfrm>
          <a:prstGeom prst="homePlate">
            <a:avLst/>
          </a:prstGeom>
          <a:solidFill>
            <a:schemeClr val="accent6"/>
          </a:solidFill>
          <a:ln>
            <a:solidFill>
              <a:srgbClr val="D830D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ด้านปศุสัตว์ 33</a:t>
            </a: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,283 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</a:t>
            </a:r>
          </a:p>
        </p:txBody>
      </p:sp>
      <p:sp>
        <p:nvSpPr>
          <p:cNvPr id="51" name="ลูกศร: รูปห้าเหลี่ยม 50">
            <a:extLst>
              <a:ext uri="{FF2B5EF4-FFF2-40B4-BE49-F238E27FC236}">
                <a16:creationId xmlns:a16="http://schemas.microsoft.com/office/drawing/2014/main" id="{3F7FBF45-69DE-5E56-97A0-A0FADF0DAA06}"/>
              </a:ext>
            </a:extLst>
          </p:cNvPr>
          <p:cNvSpPr/>
          <p:nvPr/>
        </p:nvSpPr>
        <p:spPr>
          <a:xfrm>
            <a:off x="2025262" y="2171523"/>
            <a:ext cx="1979356" cy="357477"/>
          </a:xfrm>
          <a:prstGeom prst="homePlate">
            <a:avLst/>
          </a:prstGeom>
          <a:solidFill>
            <a:schemeClr val="accent6"/>
          </a:solidFill>
          <a:ln>
            <a:solidFill>
              <a:srgbClr val="D830D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ด้านประมง </a:t>
            </a: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649.75 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ไร่</a:t>
            </a:r>
          </a:p>
        </p:txBody>
      </p:sp>
      <p:sp>
        <p:nvSpPr>
          <p:cNvPr id="52" name="ลูกศร: รูปห้าเหลี่ยม 51">
            <a:extLst>
              <a:ext uri="{FF2B5EF4-FFF2-40B4-BE49-F238E27FC236}">
                <a16:creationId xmlns:a16="http://schemas.microsoft.com/office/drawing/2014/main" id="{0D17475F-B97D-D2B4-9A86-F6EEA4373136}"/>
              </a:ext>
            </a:extLst>
          </p:cNvPr>
          <p:cNvSpPr/>
          <p:nvPr/>
        </p:nvSpPr>
        <p:spPr>
          <a:xfrm>
            <a:off x="2042554" y="2711523"/>
            <a:ext cx="1979356" cy="357477"/>
          </a:xfrm>
          <a:prstGeom prst="homePlate">
            <a:avLst/>
          </a:prstGeom>
          <a:solidFill>
            <a:srgbClr val="9E1E98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ถนน 1</a:t>
            </a:r>
            <a:r>
              <a:rPr lang="en-US" sz="2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</a:t>
            </a:r>
            <a:r>
              <a:rPr lang="th-TH" sz="2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เส้น</a:t>
            </a:r>
          </a:p>
        </p:txBody>
      </p:sp>
      <p:sp>
        <p:nvSpPr>
          <p:cNvPr id="53" name="ลูกศร: รูปห้าเหลี่ยม 52">
            <a:extLst>
              <a:ext uri="{FF2B5EF4-FFF2-40B4-BE49-F238E27FC236}">
                <a16:creationId xmlns:a16="http://schemas.microsoft.com/office/drawing/2014/main" id="{81DFBCDF-B171-A44F-FD6C-127572CFFFB1}"/>
              </a:ext>
            </a:extLst>
          </p:cNvPr>
          <p:cNvSpPr/>
          <p:nvPr/>
        </p:nvSpPr>
        <p:spPr>
          <a:xfrm>
            <a:off x="2042554" y="3123236"/>
            <a:ext cx="1979356" cy="357477"/>
          </a:xfrm>
          <a:prstGeom prst="homePlate">
            <a:avLst/>
          </a:prstGeom>
          <a:solidFill>
            <a:srgbClr val="9E1E98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สะพาน - แห่ง</a:t>
            </a:r>
          </a:p>
        </p:txBody>
      </p:sp>
      <p:sp>
        <p:nvSpPr>
          <p:cNvPr id="54" name="ลูกศร: รูปห้าเหลี่ยม 53">
            <a:extLst>
              <a:ext uri="{FF2B5EF4-FFF2-40B4-BE49-F238E27FC236}">
                <a16:creationId xmlns:a16="http://schemas.microsoft.com/office/drawing/2014/main" id="{D447722C-85DB-D2BF-CF4F-BF995E93C994}"/>
              </a:ext>
            </a:extLst>
          </p:cNvPr>
          <p:cNvSpPr/>
          <p:nvPr/>
        </p:nvSpPr>
        <p:spPr>
          <a:xfrm>
            <a:off x="2033318" y="5546523"/>
            <a:ext cx="1979356" cy="357477"/>
          </a:xfrm>
          <a:prstGeom prst="homePlate">
            <a:avLst/>
          </a:prstGeom>
          <a:solidFill>
            <a:srgbClr val="2E88DA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วัด </a:t>
            </a: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14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แห่ง</a:t>
            </a:r>
          </a:p>
        </p:txBody>
      </p:sp>
      <p:sp>
        <p:nvSpPr>
          <p:cNvPr id="55" name="ลูกศร: รูปห้าเหลี่ยม 54">
            <a:extLst>
              <a:ext uri="{FF2B5EF4-FFF2-40B4-BE49-F238E27FC236}">
                <a16:creationId xmlns:a16="http://schemas.microsoft.com/office/drawing/2014/main" id="{EF10D36F-C9DC-302A-4944-92F512762139}"/>
              </a:ext>
            </a:extLst>
          </p:cNvPr>
          <p:cNvSpPr/>
          <p:nvPr/>
        </p:nvSpPr>
        <p:spPr>
          <a:xfrm>
            <a:off x="2025262" y="5951523"/>
            <a:ext cx="1979356" cy="357477"/>
          </a:xfrm>
          <a:prstGeom prst="homePlate">
            <a:avLst/>
          </a:prstGeom>
          <a:solidFill>
            <a:srgbClr val="2E88DA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โรงเรียน </a:t>
            </a: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แห่ง</a:t>
            </a:r>
          </a:p>
        </p:txBody>
      </p:sp>
      <p:sp>
        <p:nvSpPr>
          <p:cNvPr id="56" name="ลูกศร: รูปห้าเหลี่ยม 55">
            <a:extLst>
              <a:ext uri="{FF2B5EF4-FFF2-40B4-BE49-F238E27FC236}">
                <a16:creationId xmlns:a16="http://schemas.microsoft.com/office/drawing/2014/main" id="{C3D3D6BC-A7B5-2DFA-4C7B-4DCA56D6498B}"/>
              </a:ext>
            </a:extLst>
          </p:cNvPr>
          <p:cNvSpPr/>
          <p:nvPr/>
        </p:nvSpPr>
        <p:spPr>
          <a:xfrm>
            <a:off x="2025262" y="6356523"/>
            <a:ext cx="1979356" cy="357477"/>
          </a:xfrm>
          <a:prstGeom prst="homePlate">
            <a:avLst/>
          </a:prstGeom>
          <a:solidFill>
            <a:srgbClr val="2E88DA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รพ.สต. 2 แห่ง</a:t>
            </a:r>
          </a:p>
        </p:txBody>
      </p:sp>
      <p:sp>
        <p:nvSpPr>
          <p:cNvPr id="106" name="ลูกศร: รูปห้าเหลี่ยม 105">
            <a:extLst>
              <a:ext uri="{FF2B5EF4-FFF2-40B4-BE49-F238E27FC236}">
                <a16:creationId xmlns:a16="http://schemas.microsoft.com/office/drawing/2014/main" id="{8B053480-1A38-6CA9-8222-D04E8DA253FA}"/>
              </a:ext>
            </a:extLst>
          </p:cNvPr>
          <p:cNvSpPr/>
          <p:nvPr/>
        </p:nvSpPr>
        <p:spPr>
          <a:xfrm>
            <a:off x="2052970" y="3521523"/>
            <a:ext cx="1979356" cy="357477"/>
          </a:xfrm>
          <a:prstGeom prst="homePlate">
            <a:avLst/>
          </a:prstGeom>
          <a:solidFill>
            <a:srgbClr val="9E1E98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คอสะพาน </a:t>
            </a: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แห่ง</a:t>
            </a:r>
          </a:p>
        </p:txBody>
      </p:sp>
      <p:sp>
        <p:nvSpPr>
          <p:cNvPr id="107" name="ลูกศร: รูปห้าเหลี่ยม 106">
            <a:extLst>
              <a:ext uri="{FF2B5EF4-FFF2-40B4-BE49-F238E27FC236}">
                <a16:creationId xmlns:a16="http://schemas.microsoft.com/office/drawing/2014/main" id="{6C4C7CFD-08DD-769F-71ED-A54ED93DCA5E}"/>
              </a:ext>
            </a:extLst>
          </p:cNvPr>
          <p:cNvSpPr/>
          <p:nvPr/>
        </p:nvSpPr>
        <p:spPr>
          <a:xfrm>
            <a:off x="2042554" y="4104000"/>
            <a:ext cx="1979356" cy="357477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ฝาย - แห่ง</a:t>
            </a:r>
          </a:p>
        </p:txBody>
      </p:sp>
      <p:sp>
        <p:nvSpPr>
          <p:cNvPr id="108" name="ลูกศร: รูปห้าเหลี่ยม 107">
            <a:extLst>
              <a:ext uri="{FF2B5EF4-FFF2-40B4-BE49-F238E27FC236}">
                <a16:creationId xmlns:a16="http://schemas.microsoft.com/office/drawing/2014/main" id="{17ED2E39-339A-0983-9574-3FCA50C22E04}"/>
              </a:ext>
            </a:extLst>
          </p:cNvPr>
          <p:cNvSpPr/>
          <p:nvPr/>
        </p:nvSpPr>
        <p:spPr>
          <a:xfrm>
            <a:off x="2042554" y="4498584"/>
            <a:ext cx="1979356" cy="409091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พนังกั้นลำน้ำ 14 แห่ง</a:t>
            </a:r>
          </a:p>
        </p:txBody>
      </p:sp>
      <p:sp>
        <p:nvSpPr>
          <p:cNvPr id="109" name="ลูกศร: รูปห้าเหลี่ยม 108">
            <a:extLst>
              <a:ext uri="{FF2B5EF4-FFF2-40B4-BE49-F238E27FC236}">
                <a16:creationId xmlns:a16="http://schemas.microsoft.com/office/drawing/2014/main" id="{02DECFA6-1113-33D1-8D2E-F8036619A68B}"/>
              </a:ext>
            </a:extLst>
          </p:cNvPr>
          <p:cNvSpPr/>
          <p:nvPr/>
        </p:nvSpPr>
        <p:spPr>
          <a:xfrm>
            <a:off x="2042554" y="4941871"/>
            <a:ext cx="1979356" cy="357477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ลำห้วย - แห่ง</a:t>
            </a:r>
          </a:p>
        </p:txBody>
      </p:sp>
      <p:cxnSp>
        <p:nvCxnSpPr>
          <p:cNvPr id="114" name="ตัวเชื่อมต่อ: หักมุม 113">
            <a:extLst>
              <a:ext uri="{FF2B5EF4-FFF2-40B4-BE49-F238E27FC236}">
                <a16:creationId xmlns:a16="http://schemas.microsoft.com/office/drawing/2014/main" id="{CBF752A1-968E-AE95-DFEF-C4F78FC1007B}"/>
              </a:ext>
            </a:extLst>
          </p:cNvPr>
          <p:cNvCxnSpPr>
            <a:cxnSpLocks/>
          </p:cNvCxnSpPr>
          <p:nvPr/>
        </p:nvCxnSpPr>
        <p:spPr>
          <a:xfrm flipV="1">
            <a:off x="1521561" y="2299462"/>
            <a:ext cx="503701" cy="1283761"/>
          </a:xfrm>
          <a:prstGeom prst="bentConnector3">
            <a:avLst>
              <a:gd name="adj1" fmla="val 27996"/>
            </a:avLst>
          </a:prstGeom>
          <a:ln w="38100" cmpd="sng">
            <a:solidFill>
              <a:srgbClr val="00B050"/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ตัวเชื่อมต่อ: หักมุม 120">
            <a:extLst>
              <a:ext uri="{FF2B5EF4-FFF2-40B4-BE49-F238E27FC236}">
                <a16:creationId xmlns:a16="http://schemas.microsoft.com/office/drawing/2014/main" id="{929A3836-9F05-753A-6931-BC25D85F34F3}"/>
              </a:ext>
            </a:extLst>
          </p:cNvPr>
          <p:cNvCxnSpPr>
            <a:cxnSpLocks/>
            <a:endCxn id="106" idx="1"/>
          </p:cNvCxnSpPr>
          <p:nvPr/>
        </p:nvCxnSpPr>
        <p:spPr>
          <a:xfrm flipV="1">
            <a:off x="1503089" y="3700262"/>
            <a:ext cx="549881" cy="113386"/>
          </a:xfrm>
          <a:prstGeom prst="bentConnector3">
            <a:avLst/>
          </a:prstGeom>
          <a:ln w="38100" cmpd="sng">
            <a:solidFill>
              <a:srgbClr val="D830D0"/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ตัวเชื่อมต่อ: หักมุม 122">
            <a:extLst>
              <a:ext uri="{FF2B5EF4-FFF2-40B4-BE49-F238E27FC236}">
                <a16:creationId xmlns:a16="http://schemas.microsoft.com/office/drawing/2014/main" id="{3C88C6B8-689A-11E9-390B-F5A3629D9CCC}"/>
              </a:ext>
            </a:extLst>
          </p:cNvPr>
          <p:cNvCxnSpPr>
            <a:cxnSpLocks/>
            <a:endCxn id="107" idx="1"/>
          </p:cNvCxnSpPr>
          <p:nvPr/>
        </p:nvCxnSpPr>
        <p:spPr>
          <a:xfrm>
            <a:off x="1514056" y="4069900"/>
            <a:ext cx="528498" cy="212839"/>
          </a:xfrm>
          <a:prstGeom prst="bentConnector3">
            <a:avLst>
              <a:gd name="adj1" fmla="val 50000"/>
            </a:avLst>
          </a:prstGeom>
          <a:ln w="38100" cmpd="sng">
            <a:solidFill>
              <a:schemeClr val="accent2">
                <a:lumMod val="75000"/>
              </a:schemeClr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ตัวเชื่อมต่อ: หักมุม 128">
            <a:extLst>
              <a:ext uri="{FF2B5EF4-FFF2-40B4-BE49-F238E27FC236}">
                <a16:creationId xmlns:a16="http://schemas.microsoft.com/office/drawing/2014/main" id="{DC62CFD2-5FA9-7CAA-E846-B53DBB5F2C91}"/>
              </a:ext>
            </a:extLst>
          </p:cNvPr>
          <p:cNvCxnSpPr>
            <a:cxnSpLocks/>
            <a:endCxn id="54" idx="1"/>
          </p:cNvCxnSpPr>
          <p:nvPr/>
        </p:nvCxnSpPr>
        <p:spPr>
          <a:xfrm>
            <a:off x="1504820" y="4308656"/>
            <a:ext cx="528498" cy="1416606"/>
          </a:xfrm>
          <a:prstGeom prst="bentConnector3">
            <a:avLst>
              <a:gd name="adj1" fmla="val 27280"/>
            </a:avLst>
          </a:prstGeom>
          <a:ln w="38100" cmpd="sng">
            <a:solidFill>
              <a:srgbClr val="00B0F0"/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ตัวเชื่อมต่อ: หักมุม 130">
            <a:extLst>
              <a:ext uri="{FF2B5EF4-FFF2-40B4-BE49-F238E27FC236}">
                <a16:creationId xmlns:a16="http://schemas.microsoft.com/office/drawing/2014/main" id="{66C4983A-1E89-6E8F-40AD-571D34BD8ED8}"/>
              </a:ext>
            </a:extLst>
          </p:cNvPr>
          <p:cNvCxnSpPr>
            <a:cxnSpLocks/>
            <a:endCxn id="55" idx="1"/>
          </p:cNvCxnSpPr>
          <p:nvPr/>
        </p:nvCxnSpPr>
        <p:spPr>
          <a:xfrm>
            <a:off x="1504820" y="4308656"/>
            <a:ext cx="520442" cy="1821606"/>
          </a:xfrm>
          <a:prstGeom prst="bentConnector3">
            <a:avLst>
              <a:gd name="adj1" fmla="val 28703"/>
            </a:avLst>
          </a:prstGeom>
          <a:ln w="38100" cmpd="sng">
            <a:solidFill>
              <a:srgbClr val="00B0F0"/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ตัวเชื่อมต่อ: หักมุม 132">
            <a:extLst>
              <a:ext uri="{FF2B5EF4-FFF2-40B4-BE49-F238E27FC236}">
                <a16:creationId xmlns:a16="http://schemas.microsoft.com/office/drawing/2014/main" id="{1F969FB7-3440-8005-0908-6E53C17D6B47}"/>
              </a:ext>
            </a:extLst>
          </p:cNvPr>
          <p:cNvCxnSpPr>
            <a:cxnSpLocks/>
            <a:endCxn id="56" idx="1"/>
          </p:cNvCxnSpPr>
          <p:nvPr/>
        </p:nvCxnSpPr>
        <p:spPr>
          <a:xfrm>
            <a:off x="1504820" y="4308656"/>
            <a:ext cx="520442" cy="2226606"/>
          </a:xfrm>
          <a:prstGeom prst="bentConnector3">
            <a:avLst>
              <a:gd name="adj1" fmla="val 28703"/>
            </a:avLst>
          </a:prstGeom>
          <a:ln w="38100" cmpd="sng">
            <a:solidFill>
              <a:srgbClr val="00B0F0"/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ตัวเชื่อมต่อ: หักมุม 6">
            <a:extLst>
              <a:ext uri="{FF2B5EF4-FFF2-40B4-BE49-F238E27FC236}">
                <a16:creationId xmlns:a16="http://schemas.microsoft.com/office/drawing/2014/main" id="{8263CF11-6A84-889C-670D-0438261392CA}"/>
              </a:ext>
            </a:extLst>
          </p:cNvPr>
          <p:cNvCxnSpPr>
            <a:cxnSpLocks/>
            <a:endCxn id="108" idx="1"/>
          </p:cNvCxnSpPr>
          <p:nvPr/>
        </p:nvCxnSpPr>
        <p:spPr>
          <a:xfrm>
            <a:off x="1514056" y="4069900"/>
            <a:ext cx="528498" cy="633230"/>
          </a:xfrm>
          <a:prstGeom prst="bentConnector3">
            <a:avLst>
              <a:gd name="adj1" fmla="val 50000"/>
            </a:avLst>
          </a:prstGeom>
          <a:ln w="38100" cmpd="sng">
            <a:solidFill>
              <a:schemeClr val="accent2">
                <a:lumMod val="75000"/>
              </a:schemeClr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ตัวเชื่อมต่อ: หักมุม 9">
            <a:extLst>
              <a:ext uri="{FF2B5EF4-FFF2-40B4-BE49-F238E27FC236}">
                <a16:creationId xmlns:a16="http://schemas.microsoft.com/office/drawing/2014/main" id="{847AD13E-0B01-7C22-26EB-02704E4F6F50}"/>
              </a:ext>
            </a:extLst>
          </p:cNvPr>
          <p:cNvCxnSpPr>
            <a:cxnSpLocks/>
            <a:endCxn id="109" idx="1"/>
          </p:cNvCxnSpPr>
          <p:nvPr/>
        </p:nvCxnSpPr>
        <p:spPr>
          <a:xfrm>
            <a:off x="1514056" y="4069900"/>
            <a:ext cx="528498" cy="1050710"/>
          </a:xfrm>
          <a:prstGeom prst="bentConnector3">
            <a:avLst>
              <a:gd name="adj1" fmla="val 50000"/>
            </a:avLst>
          </a:prstGeom>
          <a:ln w="38100" cmpd="sng">
            <a:solidFill>
              <a:schemeClr val="accent2">
                <a:lumMod val="75000"/>
              </a:schemeClr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: หักมุม 19">
            <a:extLst>
              <a:ext uri="{FF2B5EF4-FFF2-40B4-BE49-F238E27FC236}">
                <a16:creationId xmlns:a16="http://schemas.microsoft.com/office/drawing/2014/main" id="{E9CB889B-C847-A0D1-FD88-76704A9948DF}"/>
              </a:ext>
            </a:extLst>
          </p:cNvPr>
          <p:cNvCxnSpPr>
            <a:cxnSpLocks/>
            <a:endCxn id="42" idx="1"/>
          </p:cNvCxnSpPr>
          <p:nvPr/>
        </p:nvCxnSpPr>
        <p:spPr>
          <a:xfrm flipV="1">
            <a:off x="1521561" y="1900262"/>
            <a:ext cx="503701" cy="1686238"/>
          </a:xfrm>
          <a:prstGeom prst="bentConnector3">
            <a:avLst>
              <a:gd name="adj1" fmla="val 27996"/>
            </a:avLst>
          </a:prstGeom>
          <a:ln w="38100" cmpd="sng">
            <a:solidFill>
              <a:srgbClr val="00B050"/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ตัวเชื่อมต่อ: หักมุม 42">
            <a:extLst>
              <a:ext uri="{FF2B5EF4-FFF2-40B4-BE49-F238E27FC236}">
                <a16:creationId xmlns:a16="http://schemas.microsoft.com/office/drawing/2014/main" id="{98C25323-D932-2989-B413-530843DE6861}"/>
              </a:ext>
            </a:extLst>
          </p:cNvPr>
          <p:cNvCxnSpPr>
            <a:cxnSpLocks/>
            <a:endCxn id="53" idx="1"/>
          </p:cNvCxnSpPr>
          <p:nvPr/>
        </p:nvCxnSpPr>
        <p:spPr>
          <a:xfrm flipV="1">
            <a:off x="1506000" y="3301975"/>
            <a:ext cx="536554" cy="496261"/>
          </a:xfrm>
          <a:prstGeom prst="bentConnector3">
            <a:avLst>
              <a:gd name="adj1" fmla="val 50000"/>
            </a:avLst>
          </a:prstGeom>
          <a:ln w="38100" cmpd="sng">
            <a:solidFill>
              <a:srgbClr val="D830D0"/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ตัวเชื่อมต่อ: หักมุม 60">
            <a:extLst>
              <a:ext uri="{FF2B5EF4-FFF2-40B4-BE49-F238E27FC236}">
                <a16:creationId xmlns:a16="http://schemas.microsoft.com/office/drawing/2014/main" id="{88FA0DB8-C0AD-0189-6A02-90551994375A}"/>
              </a:ext>
            </a:extLst>
          </p:cNvPr>
          <p:cNvCxnSpPr>
            <a:cxnSpLocks/>
            <a:endCxn id="41" idx="1"/>
          </p:cNvCxnSpPr>
          <p:nvPr/>
        </p:nvCxnSpPr>
        <p:spPr>
          <a:xfrm rot="5400000" flipH="1" flipV="1">
            <a:off x="704030" y="2265269"/>
            <a:ext cx="2138762" cy="503702"/>
          </a:xfrm>
          <a:prstGeom prst="bentConnector2">
            <a:avLst/>
          </a:prstGeom>
          <a:ln w="38100" cmpd="sng">
            <a:solidFill>
              <a:srgbClr val="00B050"/>
            </a:solidFill>
            <a:headEnd type="oval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ตัวเชื่อมต่อ: หักมุม 137">
            <a:extLst>
              <a:ext uri="{FF2B5EF4-FFF2-40B4-BE49-F238E27FC236}">
                <a16:creationId xmlns:a16="http://schemas.microsoft.com/office/drawing/2014/main" id="{BE58C41E-113C-9D12-3FF3-DDF4B092DF11}"/>
              </a:ext>
            </a:extLst>
          </p:cNvPr>
          <p:cNvCxnSpPr>
            <a:cxnSpLocks/>
            <a:endCxn id="52" idx="1"/>
          </p:cNvCxnSpPr>
          <p:nvPr/>
        </p:nvCxnSpPr>
        <p:spPr>
          <a:xfrm rot="5400000" flipH="1" flipV="1">
            <a:off x="1635196" y="3038686"/>
            <a:ext cx="555782" cy="258934"/>
          </a:xfrm>
          <a:prstGeom prst="bentConnector2">
            <a:avLst/>
          </a:prstGeom>
          <a:ln w="38100" cmpd="sng">
            <a:solidFill>
              <a:srgbClr val="D830D0"/>
            </a:solidFill>
            <a:headEnd type="none"/>
            <a:tailEnd type="oval"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วัตถุ 10">
            <a:extLst>
              <a:ext uri="{FF2B5EF4-FFF2-40B4-BE49-F238E27FC236}">
                <a16:creationId xmlns:a16="http://schemas.microsoft.com/office/drawing/2014/main" id="{A37B6CA7-51CE-4EB0-A4A9-D8B36EC89C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225646"/>
              </p:ext>
            </p:extLst>
          </p:nvPr>
        </p:nvGraphicFramePr>
        <p:xfrm>
          <a:off x="4060979" y="1268999"/>
          <a:ext cx="8065021" cy="54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11582482" imgH="5669362" progId="Excel.Sheet.12">
                  <p:embed/>
                </p:oleObj>
              </mc:Choice>
              <mc:Fallback>
                <p:oleObj name="Worksheet" r:id="rId6" imgW="11582482" imgH="5669362" progId="Excel.Sheet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0979" y="1268999"/>
                        <a:ext cx="8065021" cy="54905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สี่เหลี่ยมผืนผ้า: มุมมน 5">
            <a:extLst>
              <a:ext uri="{FF2B5EF4-FFF2-40B4-BE49-F238E27FC236}">
                <a16:creationId xmlns:a16="http://schemas.microsoft.com/office/drawing/2014/main" id="{EE53D76F-0B5A-2678-4890-F7B73A00CA4F}"/>
              </a:ext>
            </a:extLst>
          </p:cNvPr>
          <p:cNvSpPr/>
          <p:nvPr/>
        </p:nvSpPr>
        <p:spPr>
          <a:xfrm>
            <a:off x="111000" y="5274000"/>
            <a:ext cx="1440000" cy="270000"/>
          </a:xfrm>
          <a:prstGeom prst="roundRect">
            <a:avLst/>
          </a:prstGeom>
          <a:solidFill>
            <a:srgbClr val="D830D0"/>
          </a:solidFill>
          <a:ln>
            <a:solidFill>
              <a:srgbClr val="9E1E98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ท่วมที่อยู่อาศัย 754 หลัง</a:t>
            </a:r>
          </a:p>
        </p:txBody>
      </p:sp>
    </p:spTree>
    <p:extLst>
      <p:ext uri="{BB962C8B-B14F-4D97-AF65-F5344CB8AC3E}">
        <p14:creationId xmlns:p14="http://schemas.microsoft.com/office/powerpoint/2010/main" val="39202862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100</Words>
  <Application>Microsoft Office PowerPoint</Application>
  <PresentationFormat>แบบจอกว้าง</PresentationFormat>
  <Paragraphs>28</Paragraphs>
  <Slides>1</Slides>
  <Notes>1</Notes>
  <HiddenSlides>0</HiddenSlides>
  <MMClips>0</MMClips>
  <ScaleCrop>false</ScaleCrop>
  <HeadingPairs>
    <vt:vector size="8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JasmineUPC</vt:lpstr>
      <vt:lpstr>TH Sarabun New</vt:lpstr>
      <vt:lpstr>TH SarabunPSK</vt:lpstr>
      <vt:lpstr>ธีมของ Office</vt:lpstr>
      <vt:lpstr>เวิร์กชีต Microsoft Excel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Praiwan</dc:creator>
  <cp:lastModifiedBy>Praiwan</cp:lastModifiedBy>
  <cp:revision>159</cp:revision>
  <cp:lastPrinted>2023-10-11T08:14:51Z</cp:lastPrinted>
  <dcterms:created xsi:type="dcterms:W3CDTF">2022-10-18T13:38:13Z</dcterms:created>
  <dcterms:modified xsi:type="dcterms:W3CDTF">2023-10-24T09:01:00Z</dcterms:modified>
</cp:coreProperties>
</file>